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00" r:id="rId3"/>
    <p:sldMasterId id="2147483713" r:id="rId4"/>
  </p:sldMasterIdLst>
  <p:notesMasterIdLst>
    <p:notesMasterId r:id="rId40"/>
  </p:notesMasterIdLst>
  <p:handoutMasterIdLst>
    <p:handoutMasterId r:id="rId41"/>
  </p:handoutMasterIdLst>
  <p:sldIdLst>
    <p:sldId id="267" r:id="rId5"/>
    <p:sldId id="334" r:id="rId6"/>
    <p:sldId id="413" r:id="rId7"/>
    <p:sldId id="414" r:id="rId8"/>
    <p:sldId id="437" r:id="rId9"/>
    <p:sldId id="438" r:id="rId10"/>
    <p:sldId id="439" r:id="rId11"/>
    <p:sldId id="320" r:id="rId12"/>
    <p:sldId id="415" r:id="rId13"/>
    <p:sldId id="404" r:id="rId14"/>
    <p:sldId id="416" r:id="rId15"/>
    <p:sldId id="417" r:id="rId16"/>
    <p:sldId id="418" r:id="rId17"/>
    <p:sldId id="419" r:id="rId18"/>
    <p:sldId id="441" r:id="rId19"/>
    <p:sldId id="421" r:id="rId20"/>
    <p:sldId id="422" r:id="rId21"/>
    <p:sldId id="423" r:id="rId22"/>
    <p:sldId id="424" r:id="rId23"/>
    <p:sldId id="425" r:id="rId24"/>
    <p:sldId id="428" r:id="rId25"/>
    <p:sldId id="429" r:id="rId26"/>
    <p:sldId id="440" r:id="rId27"/>
    <p:sldId id="430" r:id="rId28"/>
    <p:sldId id="431" r:id="rId29"/>
    <p:sldId id="432" r:id="rId30"/>
    <p:sldId id="433" r:id="rId31"/>
    <p:sldId id="434" r:id="rId32"/>
    <p:sldId id="435" r:id="rId33"/>
    <p:sldId id="436" r:id="rId34"/>
    <p:sldId id="408" r:id="rId35"/>
    <p:sldId id="393" r:id="rId36"/>
    <p:sldId id="392" r:id="rId37"/>
    <p:sldId id="409" r:id="rId38"/>
    <p:sldId id="410" r:id="rId39"/>
  </p:sldIdLst>
  <p:sldSz cx="9720263" cy="6480175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5682"/>
    <a:srgbClr val="00B0F0"/>
    <a:srgbClr val="4F81BD"/>
    <a:srgbClr val="4E5986"/>
    <a:srgbClr val="E6E6E6"/>
    <a:srgbClr val="3F496C"/>
    <a:srgbClr val="4A5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5" autoAdjust="0"/>
    <p:restoredTop sz="90143" autoAdjust="0"/>
  </p:normalViewPr>
  <p:slideViewPr>
    <p:cSldViewPr snapToGrid="0">
      <p:cViewPr varScale="1">
        <p:scale>
          <a:sx n="83" d="100"/>
          <a:sy n="83" d="100"/>
        </p:scale>
        <p:origin x="84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Ctr="0" compatLnSpc="1">
            <a:no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7649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Ctr="0" compatLnSpc="1">
            <a:noAutofit/>
          </a:bodyPr>
          <a:lstStyle/>
          <a:p>
            <a:pPr algn="r"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1" y="943198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="b" anchorCtr="0" compatLnSpc="1">
            <a:no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7649" y="943198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="b" anchorCtr="0" compatLnSpc="1">
            <a:noAutofit/>
          </a:bodyPr>
          <a:lstStyle/>
          <a:p>
            <a:pPr algn="r"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fld id="{88AFAA1F-B6FD-4818-A9A3-F1962515D50A}" type="slidenum">
              <a:pPr algn="r" hangingPunct="0">
                <a:lnSpc>
                  <a:spcPct val="93000"/>
                </a:lnSpc>
                <a:tabLst>
                  <a:tab pos="0" algn="l"/>
                  <a:tab pos="411246" algn="l"/>
                  <a:tab pos="822823" algn="l"/>
                  <a:tab pos="1234401" algn="l"/>
                  <a:tab pos="1645977" algn="l"/>
                  <a:tab pos="2057554" algn="l"/>
                  <a:tab pos="2469130" algn="l"/>
                  <a:tab pos="2880707" algn="l"/>
                  <a:tab pos="3292284" algn="l"/>
                  <a:tab pos="3703860" algn="l"/>
                  <a:tab pos="4115437" algn="l"/>
                  <a:tab pos="4527013" algn="l"/>
                  <a:tab pos="4938591" algn="l"/>
                  <a:tab pos="5350167" algn="l"/>
                  <a:tab pos="5761744" algn="l"/>
                  <a:tab pos="6173320" algn="l"/>
                  <a:tab pos="6584898" algn="l"/>
                  <a:tab pos="6996474" algn="l"/>
                  <a:tab pos="7408050" algn="l"/>
                  <a:tab pos="7819627" algn="l"/>
                  <a:tab pos="8231204" algn="l"/>
                </a:tabLst>
                <a:defRPr sz="1400"/>
              </a:pPr>
              <a:t>‹N°›</a:t>
            </a:fld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66377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1" y="0"/>
            <a:ext cx="6797967" cy="9928399"/>
          </a:xfrm>
          <a:prstGeom prst="rect">
            <a:avLst/>
          </a:prstGeom>
          <a:solidFill>
            <a:srgbClr val="FFFFFF"/>
          </a:solidFill>
          <a:ln cap="sq">
            <a:noFill/>
            <a:prstDash val="solid"/>
          </a:ln>
        </p:spPr>
        <p:txBody>
          <a:bodyPr vert="horz" wrap="none" lIns="82447" tIns="41224" rIns="82447" bIns="41224" anchor="ctr" anchorCtr="1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7" name="Espace réservé de l'image des diapositives 6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754063"/>
            <a:ext cx="5570538" cy="371475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8" name="Espace réservé des notes 7"/>
          <p:cNvSpPr txBox="1">
            <a:spLocks noGrp="1"/>
          </p:cNvSpPr>
          <p:nvPr>
            <p:ph type="body" sz="quarter" idx="3"/>
          </p:nvPr>
        </p:nvSpPr>
        <p:spPr>
          <a:xfrm>
            <a:off x="679150" y="4715822"/>
            <a:ext cx="5431576" cy="44607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/>
          <a:p>
            <a:endParaRPr lang="fr-FR"/>
          </a:p>
        </p:txBody>
      </p:sp>
      <p:sp>
        <p:nvSpPr>
          <p:cNvPr id="9" name="Espace réservé de l'en-tête 8"/>
          <p:cNvSpPr txBox="1">
            <a:spLocks noGrp="1"/>
          </p:cNvSpPr>
          <p:nvPr>
            <p:ph type="hdr" sz="quarter"/>
          </p:nvPr>
        </p:nvSpPr>
        <p:spPr>
          <a:xfrm>
            <a:off x="-322" y="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0" name="Espace réservé de la date 9"/>
          <p:cNvSpPr txBox="1">
            <a:spLocks noGrp="1"/>
          </p:cNvSpPr>
          <p:nvPr>
            <p:ph type="dt" idx="1"/>
          </p:nvPr>
        </p:nvSpPr>
        <p:spPr>
          <a:xfrm>
            <a:off x="3846679" y="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pied de page 10"/>
          <p:cNvSpPr txBox="1">
            <a:spLocks noGrp="1"/>
          </p:cNvSpPr>
          <p:nvPr>
            <p:ph type="ftr" sz="quarter" idx="4"/>
          </p:nvPr>
        </p:nvSpPr>
        <p:spPr>
          <a:xfrm>
            <a:off x="-322" y="943131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numéro de diapositive 11"/>
          <p:cNvSpPr txBox="1">
            <a:spLocks noGrp="1"/>
          </p:cNvSpPr>
          <p:nvPr>
            <p:ph type="sldNum" sz="quarter" idx="5"/>
          </p:nvPr>
        </p:nvSpPr>
        <p:spPr>
          <a:xfrm>
            <a:off x="3846679" y="943131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fld id="{6AFB30EE-6B37-4F6A-B99E-B08900A95F3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82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fr-FR" sz="1200" b="0" i="0" u="none" strike="noStrike" cap="none" baseline="0">
        <a:ln>
          <a:noFill/>
        </a:ln>
        <a:solidFill>
          <a:srgbClr val="000000"/>
        </a:solidFill>
        <a:highlight>
          <a:scrgbClr r="0" g="0" b="0">
            <a:alpha val="0"/>
          </a:scrgbClr>
        </a:highlight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412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641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626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03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53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49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251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96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Labellisation : loyer Arborial 17,5 M€ TDC</a:t>
            </a:r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Equilibre 13 après la construction</a:t>
            </a:r>
          </a:p>
          <a:p>
            <a:r>
              <a:rPr lang="fr-FR" sz="1100" b="1" u="sng" dirty="0"/>
              <a:t>Arborial</a:t>
            </a:r>
            <a:endParaRPr lang="fr-FR" sz="1100" dirty="0"/>
          </a:p>
          <a:p>
            <a:r>
              <a:rPr lang="fr-FR" sz="1100" b="1" u="sng" dirty="0"/>
              <a:t>en 2019 = 1202  PDT (hors ONF et CNDA):</a:t>
            </a:r>
            <a:endParaRPr lang="fr-FR" sz="1100" dirty="0"/>
          </a:p>
          <a:p>
            <a:pPr lvl="0"/>
            <a:r>
              <a:rPr lang="fr-FR" sz="1100" b="1" u="sng" dirty="0"/>
              <a:t>ASP : 250;</a:t>
            </a:r>
            <a:endParaRPr lang="fr-FR" sz="1100" dirty="0"/>
          </a:p>
          <a:p>
            <a:pPr lvl="0"/>
            <a:r>
              <a:rPr lang="fr-FR" sz="1100" b="1" u="sng" dirty="0"/>
              <a:t>INAO : 82;</a:t>
            </a:r>
            <a:endParaRPr lang="fr-FR" sz="1100" dirty="0"/>
          </a:p>
          <a:p>
            <a:pPr lvl="0"/>
            <a:r>
              <a:rPr lang="fr-FR" sz="1100" b="1" u="sng" dirty="0"/>
              <a:t>FAM : 797;</a:t>
            </a:r>
            <a:endParaRPr lang="fr-FR" sz="1100" dirty="0"/>
          </a:p>
          <a:p>
            <a:pPr lvl="0"/>
            <a:r>
              <a:rPr lang="fr-FR" sz="1100" b="1" u="sng" dirty="0"/>
              <a:t>IFCE :6;</a:t>
            </a:r>
            <a:endParaRPr lang="fr-FR" sz="1100" dirty="0"/>
          </a:p>
          <a:p>
            <a:pPr lvl="0"/>
            <a:r>
              <a:rPr lang="fr-FR" sz="1100" b="1" u="sng" dirty="0" err="1"/>
              <a:t>Gip</a:t>
            </a:r>
            <a:r>
              <a:rPr lang="fr-FR" sz="1100" b="1" u="sng" dirty="0"/>
              <a:t> BIO : 18;</a:t>
            </a:r>
            <a:endParaRPr lang="fr-FR" sz="1100" dirty="0"/>
          </a:p>
          <a:p>
            <a:pPr lvl="0"/>
            <a:r>
              <a:rPr lang="fr-FR" sz="1100" b="1" u="sng" dirty="0"/>
              <a:t>ODEADOM : 49.</a:t>
            </a:r>
            <a:endParaRPr lang="fr-FR" sz="1100" dirty="0"/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endParaRPr lang="fr-FR" sz="11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526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82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86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8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09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318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8886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41" name="Image 40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42" name="Image 41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582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8268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20883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81D2D-0461-4124-86B2-1E45B0ACF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8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77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978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177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1072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2332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079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2724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7007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83757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5632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5157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32318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78" name="Image 77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79" name="Image 78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2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338" y="344488"/>
            <a:ext cx="8383587" cy="125253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633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8268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20883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81D2D-0461-4124-86B2-1E45B0ACF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59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448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878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57838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6674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7725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500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5882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9990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81376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689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912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4869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118" name="Image 117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119" name="Image 118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11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85182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9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1375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42478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3864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0854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000000" cy="4173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2717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600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7817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9716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4623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60000" y="347868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9312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60000" y="347868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519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3214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9716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600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8471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2504520" y="1515600"/>
            <a:ext cx="4710960" cy="3758400"/>
          </a:xfrm>
          <a:prstGeom prst="rect">
            <a:avLst/>
          </a:prstGeom>
          <a:ln>
            <a:noFill/>
          </a:ln>
        </p:spPr>
      </p:pic>
      <p:pic>
        <p:nvPicPr>
          <p:cNvPr id="36" name="Image 35"/>
          <p:cNvPicPr/>
          <p:nvPr/>
        </p:nvPicPr>
        <p:blipFill>
          <a:blip r:embed="rId2"/>
          <a:stretch/>
        </p:blipFill>
        <p:spPr>
          <a:xfrm>
            <a:off x="2504520" y="1515600"/>
            <a:ext cx="4710960" cy="375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21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412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9142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31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186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7289640" y="431964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5B7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2430360" y="2160720"/>
            <a:ext cx="7289280" cy="2160360"/>
          </a:xfrm>
          <a:prstGeom prst="roundRect">
            <a:avLst>
              <a:gd name="adj" fmla="val 10815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2430360" y="4319640"/>
            <a:ext cx="4858920" cy="2160360"/>
          </a:xfrm>
          <a:prstGeom prst="roundRect">
            <a:avLst>
              <a:gd name="adj" fmla="val 10815"/>
            </a:avLst>
          </a:prstGeom>
          <a:solidFill>
            <a:srgbClr val="F54B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216072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5B7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7289640" y="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F35B3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2430360" y="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85DC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9"/>
          <p:cNvPicPr/>
          <p:nvPr/>
        </p:nvPicPr>
        <p:blipFill>
          <a:blip r:embed="rId15"/>
          <a:stretch/>
        </p:blipFill>
        <p:spPr>
          <a:xfrm>
            <a:off x="1349280" y="774720"/>
            <a:ext cx="1079280" cy="1385640"/>
          </a:xfrm>
          <a:prstGeom prst="rect">
            <a:avLst/>
          </a:prstGeom>
          <a:ln>
            <a:noFill/>
          </a:ln>
        </p:spPr>
      </p:pic>
      <p:sp>
        <p:nvSpPr>
          <p:cNvPr id="7" name="PlaceHolder 7"/>
          <p:cNvSpPr>
            <a:spLocks noGrp="1"/>
          </p:cNvSpPr>
          <p:nvPr>
            <p:ph type="title"/>
          </p:nvPr>
        </p:nvSpPr>
        <p:spPr>
          <a:xfrm>
            <a:off x="2430360" y="2160720"/>
            <a:ext cx="6921000" cy="21524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97000"/>
              </a:lnSpc>
            </a:pPr>
            <a:r>
              <a:rPr lang="en-GB" sz="3600" strike="noStrike">
                <a:solidFill>
                  <a:srgbClr val="185DC4"/>
                </a:solidFill>
                <a:latin typeface="Open Sans Condensed"/>
                <a:ea typeface="SimSun"/>
              </a:rPr>
              <a:t>Modifiez le style du titre</a:t>
            </a:r>
            <a:endParaRPr/>
          </a:p>
        </p:txBody>
      </p:sp>
      <p:sp>
        <p:nvSpPr>
          <p:cNvPr id="8" name="PlaceHolder 8"/>
          <p:cNvSpPr>
            <a:spLocks noGrp="1"/>
          </p:cNvSpPr>
          <p:nvPr>
            <p:ph type="body"/>
          </p:nvPr>
        </p:nvSpPr>
        <p:spPr>
          <a:xfrm>
            <a:off x="2700360" y="4500720"/>
            <a:ext cx="7911720" cy="3749400"/>
          </a:xfrm>
          <a:prstGeom prst="rect">
            <a:avLst/>
          </a:prstGeom>
        </p:spPr>
        <p:txBody>
          <a:bodyPr lIns="0" tIns="2124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Sixième niveau de plan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Septième niveau de planModifier les styles du texte du masque</a:t>
            </a:r>
            <a:endParaRPr/>
          </a:p>
          <a:p>
            <a:r>
              <a:rPr lang="en-GB" sz="2100" strike="noStrike">
                <a:solidFill>
                  <a:srgbClr val="000000"/>
                </a:solidFill>
                <a:latin typeface="Arial"/>
                <a:ea typeface="SimSun"/>
              </a:rPr>
              <a:t>Deuxième niveau</a:t>
            </a:r>
            <a:endParaRPr/>
          </a:p>
          <a:p>
            <a:r>
              <a:rPr lang="en-GB" strike="noStrike">
                <a:solidFill>
                  <a:srgbClr val="000000"/>
                </a:solidFill>
                <a:latin typeface="Arial"/>
                <a:ea typeface="SimSun"/>
              </a:rPr>
              <a:t>Troisième niveau</a:t>
            </a:r>
            <a:endParaRPr/>
          </a:p>
          <a:p>
            <a:r>
              <a:rPr lang="en-GB" sz="1500" strike="noStrike">
                <a:solidFill>
                  <a:srgbClr val="000000"/>
                </a:solidFill>
                <a:latin typeface="Arial"/>
                <a:ea typeface="SimSun"/>
              </a:rPr>
              <a:t>Quatrième niveau</a:t>
            </a:r>
            <a:endParaRPr/>
          </a:p>
          <a:p>
            <a:r>
              <a:rPr lang="en-GB" sz="1500" strike="noStrike">
                <a:solidFill>
                  <a:srgbClr val="000000"/>
                </a:solidFill>
                <a:latin typeface="Arial"/>
                <a:ea typeface="SimSun"/>
              </a:rPr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847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/>
          <p:nvPr/>
        </p:nvPicPr>
        <p:blipFill>
          <a:blip r:embed="rId16"/>
          <a:stretch/>
        </p:blipFill>
        <p:spPr>
          <a:xfrm>
            <a:off x="360360" y="5759280"/>
            <a:ext cx="3600000" cy="36000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97000"/>
              </a:lnSpc>
            </a:pPr>
            <a:r>
              <a:rPr lang="en-GB" sz="3200" strike="noStrike">
                <a:solidFill>
                  <a:srgbClr val="185DC4"/>
                </a:solidFill>
                <a:latin typeface="Open Sans Condensed"/>
                <a:ea typeface="SimSun"/>
              </a:rPr>
              <a:t>Modifiez le style du titre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2124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Sixième niveau de plan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Septième niveau de planModifier les styles du texte du masque</a:t>
            </a:r>
            <a:endParaRPr/>
          </a:p>
          <a:p>
            <a:r>
              <a:rPr lang="en-GB" sz="2200" strike="noStrike">
                <a:solidFill>
                  <a:srgbClr val="000000"/>
                </a:solidFill>
                <a:latin typeface="Arial"/>
                <a:ea typeface="SimSun"/>
              </a:rPr>
              <a:t>Deuxième niveau</a:t>
            </a:r>
            <a:endParaRPr/>
          </a:p>
          <a:p>
            <a:r>
              <a:rPr lang="en-GB" sz="2100" strike="noStrike">
                <a:solidFill>
                  <a:srgbClr val="000000"/>
                </a:solidFill>
                <a:latin typeface="Arial"/>
                <a:ea typeface="SimSun"/>
              </a:rPr>
              <a:t>Troisième niveau</a:t>
            </a:r>
            <a:endParaRPr/>
          </a:p>
          <a:p>
            <a:r>
              <a:rPr lang="en-GB" sz="1700" strike="noStrike">
                <a:solidFill>
                  <a:srgbClr val="000000"/>
                </a:solidFill>
                <a:latin typeface="Arial"/>
                <a:ea typeface="SimSun"/>
              </a:rPr>
              <a:t>Quatrième niveau</a:t>
            </a:r>
            <a:endParaRPr/>
          </a:p>
          <a:p>
            <a:r>
              <a:rPr lang="en-GB" sz="1700" strike="noStrike">
                <a:solidFill>
                  <a:srgbClr val="000000"/>
                </a:solidFill>
                <a:latin typeface="Arial"/>
                <a:ea typeface="SimSun"/>
              </a:rPr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979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/>
          <p:cNvPicPr/>
          <p:nvPr/>
        </p:nvPicPr>
        <p:blipFill>
          <a:blip r:embed="rId14"/>
          <a:stretch/>
        </p:blipFill>
        <p:spPr>
          <a:xfrm>
            <a:off x="360360" y="5759280"/>
            <a:ext cx="3599640" cy="359640"/>
          </a:xfrm>
          <a:prstGeom prst="rect">
            <a:avLst/>
          </a:prstGeom>
          <a:ln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86000" y="258480"/>
            <a:ext cx="8747640" cy="108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86000" y="1516320"/>
            <a:ext cx="8747640" cy="3758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dt"/>
          </p:nvPr>
        </p:nvSpPr>
        <p:spPr>
          <a:xfrm>
            <a:off x="486000" y="5903280"/>
            <a:ext cx="2264400" cy="4467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>
                <a:latin typeface="Times New Roman"/>
              </a:rPr>
              <a:t>&lt;date/heure&gt;</a:t>
            </a:r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ftr"/>
          </p:nvPr>
        </p:nvSpPr>
        <p:spPr>
          <a:xfrm>
            <a:off x="3324240" y="5903280"/>
            <a:ext cx="3080880" cy="44676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fr-FR" sz="1400">
                <a:latin typeface="Times New Roman"/>
              </a:rPr>
              <a:t>&lt;pied de page&gt;</a:t>
            </a:r>
            <a:endParaRPr/>
          </a:p>
        </p:txBody>
      </p:sp>
      <p:sp>
        <p:nvSpPr>
          <p:cNvPr id="85" name="PlaceHolder 5"/>
          <p:cNvSpPr>
            <a:spLocks noGrp="1"/>
          </p:cNvSpPr>
          <p:nvPr>
            <p:ph type="sldNum"/>
          </p:nvPr>
        </p:nvSpPr>
        <p:spPr>
          <a:xfrm>
            <a:off x="6969240" y="5903280"/>
            <a:ext cx="2264400" cy="4467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68820606-2191-4864-A59E-9BEFDDF1849F}" type="slidenum">
              <a:rPr lang="fr-FR" sz="1400">
                <a:latin typeface="Times New Roman"/>
              </a:r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3200">
                <a:latin typeface="Open Sans Condensed"/>
              </a:rPr>
              <a:t>Cliquez pour éditer le format du texte-titre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fr-FR" sz="2200">
                <a:latin typeface="Arial"/>
              </a:rPr>
              <a:t>Second niveau de plan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fr-FR" sz="2060">
                <a:latin typeface="Arial"/>
              </a:rPr>
              <a:t>Troisième niveau de plan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Quatrième niveau de plan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fr-FR" sz="171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Septième niveau de plan</a:t>
            </a:r>
            <a:endParaRPr/>
          </a:p>
        </p:txBody>
      </p:sp>
      <p:pic>
        <p:nvPicPr>
          <p:cNvPr id="2" name="Image 1"/>
          <p:cNvPicPr/>
          <p:nvPr/>
        </p:nvPicPr>
        <p:blipFill>
          <a:blip r:embed="rId14"/>
          <a:stretch/>
        </p:blipFill>
        <p:spPr>
          <a:xfrm>
            <a:off x="360360" y="5760000"/>
            <a:ext cx="360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46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4680" y="2100454"/>
            <a:ext cx="8990901" cy="206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9051"/>
            <a:endParaRPr lang="fr-FR" altLang="fr-FR" sz="3600" dirty="0"/>
          </a:p>
          <a:p>
            <a:pPr algn="ctr" defTabSz="729051"/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</a:rPr>
              <a:t>es projets immobiliers du MAA</a:t>
            </a:r>
          </a:p>
          <a:p>
            <a:pPr defTabSz="729051"/>
            <a:endParaRPr lang="fr-FR" altLang="fr-FR" sz="1435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729051"/>
            <a:r>
              <a:rPr lang="fr-FR" altLang="fr-FR" sz="1435" dirty="0" smtClean="0"/>
              <a:t>GT SPSI du 02/02/2021</a:t>
            </a:r>
            <a:endParaRPr lang="fr-FR" altLang="fr-FR" sz="1435" dirty="0"/>
          </a:p>
          <a:p>
            <a:pPr defTabSz="729051"/>
            <a:r>
              <a:rPr lang="fr-FR" altLang="fr-FR" sz="1435" dirty="0"/>
              <a:t>  </a:t>
            </a:r>
          </a:p>
          <a:p>
            <a:pPr defTabSz="729051"/>
            <a:endParaRPr lang="fr-FR" altLang="fr-FR" sz="1435" dirty="0"/>
          </a:p>
        </p:txBody>
      </p:sp>
    </p:spTree>
    <p:extLst>
      <p:ext uri="{BB962C8B-B14F-4D97-AF65-F5344CB8AC3E}">
        <p14:creationId xmlns:p14="http://schemas.microsoft.com/office/powerpoint/2010/main" val="1714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7975" y="1291086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</a:rPr>
              <a:t>Façade Est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22" y="1590596"/>
            <a:ext cx="7240960" cy="343513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07975" y="5002997"/>
            <a:ext cx="4465320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Création de deux extensions (R+5 et R+1)</a:t>
            </a:r>
          </a:p>
          <a:p>
            <a:pPr marL="180975" lvl="1" indent="-180975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égétalisation </a:t>
            </a: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de la toiture de la surélévation 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R+1</a:t>
            </a:r>
            <a:endParaRPr lang="fr-FR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73295" y="5025729"/>
            <a:ext cx="4465320" cy="69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 indent="-180975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Création </a:t>
            </a: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d’une marquise dans la cour n°2 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reliant </a:t>
            </a: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bâtiments A et E </a:t>
            </a:r>
            <a:endParaRPr lang="fr-FR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fr-FR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5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3389" y="1350856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Vues Projet : 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7" y="1350856"/>
            <a:ext cx="6406915" cy="42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3389" y="1350856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Vues Projet :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93" y="1481273"/>
            <a:ext cx="6404995" cy="42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6" y="1322841"/>
            <a:ext cx="2841624" cy="4262437"/>
          </a:xfrm>
        </p:spPr>
      </p:pic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60" y="1322841"/>
            <a:ext cx="3292022" cy="42624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3389" y="1350856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Vues Projet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20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349600"/>
            <a:ext cx="9328894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Enjeux de la prise d’un nouveau site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Nécessité de réimplantation une partie des postes de Varenne (dans les cadres des travaux du bâtiment E) ne pouvant finalement plus rejoindre la galerie Sully comme envisagé initialement :</a:t>
            </a:r>
          </a:p>
          <a:p>
            <a:pPr marL="742950" lvl="1" indent="-285750" algn="just" defTabSz="72905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altLang="fr-FR" sz="1600" dirty="0" smtClean="0"/>
              <a:t>Déménagement du Service Modernisation vers le site du Ponant</a:t>
            </a:r>
          </a:p>
          <a:p>
            <a:pPr marL="742950" lvl="1" indent="-285750" algn="just" defTabSz="72905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altLang="fr-FR" sz="1600" dirty="0" smtClean="0"/>
              <a:t>Réimplantation </a:t>
            </a:r>
            <a:r>
              <a:rPr lang="fr-FR" altLang="fr-FR" dirty="0" smtClean="0"/>
              <a:t>SG / DMC / SAFSL sur le bâtiment C en lieu et place du SM</a:t>
            </a:r>
          </a:p>
          <a:p>
            <a:pPr lvl="1" algn="just" defTabSz="729051">
              <a:spcAft>
                <a:spcPts val="600"/>
              </a:spcAft>
            </a:pPr>
            <a:endParaRPr lang="fr-FR" altLang="fr-FR" dirty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Prise en compte des travaux de la fédération des mutualités (2021 et 2022) à proximité immédiate du site de Vaugirard : dé densification du site pour éviter les nuisances</a:t>
            </a:r>
          </a:p>
          <a:p>
            <a:pPr algn="just" defTabSz="729051">
              <a:spcAft>
                <a:spcPts val="240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6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349600"/>
            <a:ext cx="9328894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déménagements et les mesures d’accompagnement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Déménagement le 12 octobre 2020 des personnels du SM présents sur Varenne vers le site du Ponant 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Mise en œuvre des mesures d’accompagnement : courrier, navette, nettoyage des locaux…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Finalisation en cours par la DSS et le SM du zoning de la 2</a:t>
            </a:r>
            <a:r>
              <a:rPr lang="fr-FR" altLang="fr-FR" baseline="30000" dirty="0" smtClean="0"/>
              <a:t>nde</a:t>
            </a:r>
            <a:r>
              <a:rPr lang="fr-FR" altLang="fr-FR" dirty="0" smtClean="0"/>
              <a:t> phase de déménagement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Programmation des déménagements sous 10 jours à/c de la réception du zoning finalisé (2</a:t>
            </a:r>
            <a:r>
              <a:rPr lang="fr-FR" altLang="fr-FR" baseline="30000" dirty="0" smtClean="0"/>
              <a:t>ème</a:t>
            </a:r>
            <a:r>
              <a:rPr lang="fr-FR" altLang="fr-FR" dirty="0" smtClean="0"/>
              <a:t> quinzaine de février à confirmer)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fr-FR" altLang="fr-FR" dirty="0" smtClean="0"/>
          </a:p>
          <a:p>
            <a:pPr algn="just" defTabSz="729051">
              <a:spcAft>
                <a:spcPts val="240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5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255471"/>
            <a:ext cx="932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 R+1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73" y="1255471"/>
            <a:ext cx="6012096" cy="43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255471"/>
            <a:ext cx="932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 R+2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00" y="1255471"/>
            <a:ext cx="6112949" cy="441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255471"/>
            <a:ext cx="932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8" y="3920031"/>
            <a:ext cx="3224213" cy="2133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8" y="2016626"/>
            <a:ext cx="4843463" cy="31932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8" y="1454360"/>
            <a:ext cx="3257550" cy="21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16" y="3811076"/>
            <a:ext cx="3390900" cy="21952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255471"/>
            <a:ext cx="932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1" y="2080238"/>
            <a:ext cx="4836319" cy="31646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16" y="1440137"/>
            <a:ext cx="33909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6214" y="1681950"/>
            <a:ext cx="9234152" cy="4161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Site de Varenne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Travaux du bâtiment E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Planning des nuisances</a:t>
            </a:r>
          </a:p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accent5">
                    <a:lumMod val="50000"/>
                  </a:schemeClr>
                </a:solidFill>
              </a:rPr>
              <a:t>Site </a:t>
            </a: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du Ponant</a:t>
            </a:r>
            <a:endParaRPr lang="fr-FR" altLang="fr-FR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Site de Barbet de Jouy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RIA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Requalification de l’entrée du site</a:t>
            </a:r>
          </a:p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Site d’</a:t>
            </a:r>
            <a:r>
              <a:rPr lang="fr-FR" altLang="fr-FR" sz="2000" dirty="0" err="1" smtClean="0">
                <a:solidFill>
                  <a:schemeClr val="accent5">
                    <a:lumMod val="50000"/>
                  </a:schemeClr>
                </a:solidFill>
              </a:rPr>
              <a:t>Auzeville</a:t>
            </a:r>
            <a:endParaRPr lang="fr-FR" altLang="fr-FR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</a:rPr>
              <a:t>Réhabilitation de l’ancienne salle informatique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Réfection </a:t>
            </a: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l’étanchéité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Sécurisation du quai de chargement</a:t>
            </a:r>
          </a:p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Travaux tous sites</a:t>
            </a:r>
            <a:endParaRPr lang="fr-FR" altLang="fr-FR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Renouvellent </a:t>
            </a: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</a:rPr>
              <a:t>des </a:t>
            </a: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huisseries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Signalétique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Les projets immobiliers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du MAA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574" y="1255471"/>
            <a:ext cx="93288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Programme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Création d’un lieu unique et convivial de restauration 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dirty="0"/>
              <a:t>Aménagement d’un coin préparation comprenant un point d'eau, un point froid et un point chaud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Création </a:t>
            </a:r>
            <a:r>
              <a:rPr lang="fr-FR" altLang="fr-FR" dirty="0" smtClean="0"/>
              <a:t>de </a:t>
            </a:r>
            <a:r>
              <a:rPr lang="fr-FR" altLang="fr-FR" dirty="0"/>
              <a:t>salles de réunion équipées de visioconférence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Rénovation des sanitaires (toilettes, douches, vestiaires)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Rénovation des espaces de stockage </a:t>
            </a:r>
            <a:r>
              <a:rPr lang="fr-FR" altLang="fr-FR" dirty="0" smtClean="0"/>
              <a:t>informatique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1847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81" y="913927"/>
            <a:ext cx="7550680" cy="48439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223" y="913927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 smtClean="0">
                <a:solidFill>
                  <a:schemeClr val="accent5">
                    <a:lumMod val="75000"/>
                  </a:schemeClr>
                </a:solidFill>
              </a:rPr>
              <a:t>Un nouveau scénario mieux adapté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60522" y="41465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</p:spTree>
    <p:extLst>
      <p:ext uri="{BB962C8B-B14F-4D97-AF65-F5344CB8AC3E}">
        <p14:creationId xmlns:p14="http://schemas.microsoft.com/office/powerpoint/2010/main" val="29470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  <p:sp>
        <p:nvSpPr>
          <p:cNvPr id="2" name="Rectangle 1"/>
          <p:cNvSpPr/>
          <p:nvPr/>
        </p:nvSpPr>
        <p:spPr>
          <a:xfrm>
            <a:off x="546491" y="1767984"/>
            <a:ext cx="83927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u="sng" dirty="0" smtClean="0"/>
              <a:t>Description du projet :</a:t>
            </a:r>
          </a:p>
          <a:p>
            <a:pPr fontAlgn="ctr"/>
            <a:endParaRPr lang="fr-FR" dirty="0"/>
          </a:p>
          <a:p>
            <a:pPr fontAlgn="ctr"/>
            <a:r>
              <a:rPr lang="fr-FR" dirty="0" smtClean="0"/>
              <a:t>- </a:t>
            </a:r>
            <a:r>
              <a:rPr lang="fr-FR" dirty="0"/>
              <a:t>création de salle de convivialité pouvant recevoir </a:t>
            </a:r>
            <a:r>
              <a:rPr lang="fr-FR" b="1" dirty="0"/>
              <a:t>80 personnes assises </a:t>
            </a:r>
            <a:r>
              <a:rPr lang="fr-FR" dirty="0"/>
              <a:t>et </a:t>
            </a:r>
            <a:r>
              <a:rPr lang="fr-FR" b="1" dirty="0"/>
              <a:t>200 personnes debout</a:t>
            </a:r>
          </a:p>
          <a:p>
            <a:pPr font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>- création </a:t>
            </a:r>
            <a:r>
              <a:rPr lang="fr-FR" b="1" dirty="0"/>
              <a:t>d'un patio et d'une terrasse</a:t>
            </a:r>
          </a:p>
          <a:p>
            <a:pPr font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>- création de </a:t>
            </a:r>
            <a:r>
              <a:rPr lang="fr-FR" b="1" dirty="0"/>
              <a:t>5 salles de </a:t>
            </a:r>
            <a:r>
              <a:rPr lang="fr-FR" b="1" dirty="0" err="1"/>
              <a:t>visio</a:t>
            </a:r>
            <a:r>
              <a:rPr lang="fr-FR" b="1" dirty="0"/>
              <a:t> </a:t>
            </a:r>
            <a:r>
              <a:rPr lang="fr-FR" dirty="0"/>
              <a:t>dont </a:t>
            </a:r>
            <a:r>
              <a:rPr lang="fr-FR" b="1" dirty="0"/>
              <a:t>2 grandes </a:t>
            </a:r>
            <a:r>
              <a:rPr lang="fr-FR" b="1" dirty="0" err="1"/>
              <a:t>scindables</a:t>
            </a:r>
            <a:endParaRPr lang="fr-FR" b="1" dirty="0"/>
          </a:p>
          <a:p>
            <a:pPr font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>- création de </a:t>
            </a:r>
            <a:r>
              <a:rPr lang="fr-FR" b="1" dirty="0"/>
              <a:t>vestiaires et sanitaires</a:t>
            </a:r>
            <a:endParaRPr lang="fr-F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  <p:sp>
        <p:nvSpPr>
          <p:cNvPr id="4" name="Rectangle 3"/>
          <p:cNvSpPr/>
          <p:nvPr/>
        </p:nvSpPr>
        <p:spPr>
          <a:xfrm>
            <a:off x="574366" y="1576410"/>
            <a:ext cx="85286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u="sng" dirty="0"/>
              <a:t>E</a:t>
            </a:r>
            <a:r>
              <a:rPr lang="fr-FR" u="sng" dirty="0" smtClean="0"/>
              <a:t>léments pris en considération pour l’optimisation du projet :</a:t>
            </a:r>
          </a:p>
          <a:p>
            <a:pPr fontAlgn="ctr"/>
            <a:endParaRPr lang="fr-FR" dirty="0" smtClean="0"/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 smtClean="0"/>
              <a:t>Proposition </a:t>
            </a:r>
            <a:r>
              <a:rPr lang="fr-FR" dirty="0"/>
              <a:t>issue de la concertation avec le BAGT et le BSIP</a:t>
            </a:r>
          </a:p>
          <a:p>
            <a:pPr marL="171450" lvl="0" indent="-171450" fontAlgn="ctr">
              <a:buFont typeface="Arial" panose="020B0604020202020204" pitchFamily="34" charset="0"/>
              <a:buChar char="•"/>
              <a:defRPr/>
            </a:pPr>
            <a:r>
              <a:rPr lang="fr-FR" dirty="0"/>
              <a:t>A</a:t>
            </a:r>
            <a:r>
              <a:rPr lang="fr-FR" dirty="0" smtClean="0"/>
              <a:t>dapté </a:t>
            </a:r>
            <a:r>
              <a:rPr lang="fr-FR" dirty="0"/>
              <a:t>à l'orientation et à la configuration du bâtiment - Exposition sud de la salle de convivialité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/>
              <a:t>Pas de conflits entre les différents flux et usages : les personnes venant se restaurer ne passent pas devant les salles de réunion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/>
              <a:t>Appropriation des espaces extérieurs (de nombreux agents déjeunent sur les espaces enherbés du parking en été) 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/>
              <a:t>Plus adapté au multi-usage de la salle de convivialité : restauration et événementiel (vœux annuels, rassemblements, etc…)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/>
              <a:t>Les salles de réunions sont agencées pour recevoir de la lumière naturelle soit par les vitrages soit par les </a:t>
            </a:r>
            <a:r>
              <a:rPr lang="fr-FR" dirty="0" err="1"/>
              <a:t>skydômes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55575" y="1255471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</a:t>
            </a:r>
            <a:endParaRPr lang="fr-FR" b="1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433387"/>
              </p:ext>
            </p:extLst>
          </p:nvPr>
        </p:nvGraphicFramePr>
        <p:xfrm>
          <a:off x="307975" y="1508016"/>
          <a:ext cx="5311260" cy="3749671"/>
        </p:xfrm>
        <a:graphic>
          <a:graphicData uri="http://schemas.openxmlformats.org/drawingml/2006/table">
            <a:tbl>
              <a:tblPr/>
              <a:tblGrid>
                <a:gridCol w="2864220">
                  <a:extLst>
                    <a:ext uri="{9D8B030D-6E8A-4147-A177-3AD203B41FA5}">
                      <a16:colId xmlns:a16="http://schemas.microsoft.com/office/drawing/2014/main" val="3122781642"/>
                    </a:ext>
                  </a:extLst>
                </a:gridCol>
                <a:gridCol w="1223520">
                  <a:extLst>
                    <a:ext uri="{9D8B030D-6E8A-4147-A177-3AD203B41FA5}">
                      <a16:colId xmlns:a16="http://schemas.microsoft.com/office/drawing/2014/main" val="1669528354"/>
                    </a:ext>
                  </a:extLst>
                </a:gridCol>
                <a:gridCol w="1223520">
                  <a:extLst>
                    <a:ext uri="{9D8B030D-6E8A-4147-A177-3AD203B41FA5}">
                      <a16:colId xmlns:a16="http://schemas.microsoft.com/office/drawing/2014/main" val="1834652496"/>
                    </a:ext>
                  </a:extLst>
                </a:gridCol>
              </a:tblGrid>
              <a:tr h="196367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Début</a:t>
                      </a: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</a:t>
                      </a: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229338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EXSI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décembre 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562802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Recrutement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juin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août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21598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Consultation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67552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Analyse des offres initiales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8901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Négociation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546273"/>
                  </a:ext>
                </a:extLst>
              </a:tr>
              <a:tr h="374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Analyse des offres négociées MOE et attribution marché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908441"/>
                  </a:ext>
                </a:extLst>
              </a:tr>
              <a:tr h="374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Delais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recours des candidats non retenus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69169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Phase Etude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octobre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686446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DIAG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489210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AVP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863761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APS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28886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APD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04683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PRO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27725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DCE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008332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Consultation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7553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ACT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704839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Phase travaux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juin 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 - 2022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64947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307975" y="5295497"/>
            <a:ext cx="353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3">
                    <a:lumMod val="50000"/>
                  </a:schemeClr>
                </a:solidFill>
              </a:rPr>
              <a:t>En vert les tâches réalisées</a:t>
            </a:r>
          </a:p>
          <a:p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En bleu les tâches à venir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04868" y="1624803"/>
            <a:ext cx="3139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Point d’avancement :</a:t>
            </a:r>
          </a:p>
          <a:p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Présentation en CHSCT le 26/11/2020</a:t>
            </a:r>
          </a:p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Architecte : </a:t>
            </a:r>
            <a:r>
              <a:rPr lang="fr-FR" sz="1400" i="1" dirty="0" err="1" smtClean="0"/>
              <a:t>Tocrault</a:t>
            </a:r>
            <a:r>
              <a:rPr lang="fr-FR" sz="1400" i="1" dirty="0" smtClean="0"/>
              <a:t> et Dupuy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Remise de l’APS le 18/02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</p:spTree>
    <p:extLst>
      <p:ext uri="{BB962C8B-B14F-4D97-AF65-F5344CB8AC3E}">
        <p14:creationId xmlns:p14="http://schemas.microsoft.com/office/powerpoint/2010/main" val="2168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7" y="1026306"/>
            <a:ext cx="9052254" cy="46782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98795" y="5663092"/>
            <a:ext cx="619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Volumes de la salle de convivialité – Matériaux non définis à ce stade</a:t>
            </a:r>
            <a:endParaRPr lang="fr-FR" sz="1400" i="1" u="sng" dirty="0"/>
          </a:p>
        </p:txBody>
      </p:sp>
    </p:spTree>
    <p:extLst>
      <p:ext uri="{BB962C8B-B14F-4D97-AF65-F5344CB8AC3E}">
        <p14:creationId xmlns:p14="http://schemas.microsoft.com/office/powerpoint/2010/main" val="29734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6" y="1026305"/>
            <a:ext cx="8008564" cy="45978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44299" y="5624164"/>
            <a:ext cx="3875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Aménagement extérieur</a:t>
            </a:r>
            <a:endParaRPr lang="fr-FR" sz="1400" i="1" u="sng" dirty="0"/>
          </a:p>
        </p:txBody>
      </p:sp>
      <p:sp>
        <p:nvSpPr>
          <p:cNvPr id="4" name="Rectangle 3"/>
          <p:cNvSpPr/>
          <p:nvPr/>
        </p:nvSpPr>
        <p:spPr>
          <a:xfrm>
            <a:off x="2223163" y="133798"/>
            <a:ext cx="48577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</p:spTree>
    <p:extLst>
      <p:ext uri="{BB962C8B-B14F-4D97-AF65-F5344CB8AC3E}">
        <p14:creationId xmlns:p14="http://schemas.microsoft.com/office/powerpoint/2010/main" val="103047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5287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2 - Étanchéité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574" y="1138684"/>
            <a:ext cx="94488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Programme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Repérage </a:t>
            </a:r>
            <a:r>
              <a:rPr lang="fr-FR" altLang="fr-FR" dirty="0"/>
              <a:t>et traitement des fuites </a:t>
            </a:r>
            <a:r>
              <a:rPr lang="fr-FR" altLang="fr-FR" dirty="0" smtClean="0"/>
              <a:t> 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Dépose et reprise des revêtements bitumés et des </a:t>
            </a:r>
            <a:r>
              <a:rPr lang="fr-FR" altLang="fr-FR" dirty="0"/>
              <a:t>pentes dans les zones d’eaux stagnantes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Reprise </a:t>
            </a:r>
            <a:r>
              <a:rPr lang="fr-FR" altLang="fr-FR" dirty="0"/>
              <a:t>des couvertines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Etude </a:t>
            </a:r>
            <a:r>
              <a:rPr lang="fr-FR" altLang="fr-FR" dirty="0"/>
              <a:t>de dimensionnement des évacuations d’eaux </a:t>
            </a:r>
            <a:r>
              <a:rPr lang="fr-FR" altLang="fr-FR" dirty="0" smtClean="0"/>
              <a:t>pluviales.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Etude de faisabilité d’une installation photovoltaïque</a:t>
            </a:r>
            <a:endParaRPr lang="fr-FR" altLang="fr-FR" dirty="0"/>
          </a:p>
          <a:p>
            <a:pPr algn="r" defTabSz="729051">
              <a:spcAft>
                <a:spcPts val="2400"/>
              </a:spcAft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8326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Étanchéité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575" y="1255471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31775" y="5171510"/>
            <a:ext cx="288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3">
                    <a:lumMod val="50000"/>
                  </a:schemeClr>
                </a:solidFill>
              </a:rPr>
              <a:t>En vert les tâches réalisées</a:t>
            </a:r>
          </a:p>
          <a:p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En bleu les tâches à réaliser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567844"/>
              </p:ext>
            </p:extLst>
          </p:nvPr>
        </p:nvGraphicFramePr>
        <p:xfrm>
          <a:off x="307975" y="2111375"/>
          <a:ext cx="6457950" cy="24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Feuille de calcul" r:id="rId3" imgW="6458134" imgH="2400417" progId="Excel.Sheet.12">
                  <p:embed/>
                </p:oleObj>
              </mc:Choice>
              <mc:Fallback>
                <p:oleObj name="Feuille de calcul" r:id="rId3" imgW="6458134" imgH="2400417" progId="Excel.Sheet.12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975" y="2111375"/>
                        <a:ext cx="6457950" cy="240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6891338" y="1511656"/>
            <a:ext cx="2828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Point d’avancement :</a:t>
            </a:r>
          </a:p>
          <a:p>
            <a:endParaRPr lang="fr-FR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Réunion de lancement réalisée le 18 novembre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Remise de l’AVP le 19 février 2021</a:t>
            </a:r>
          </a:p>
        </p:txBody>
      </p:sp>
    </p:spTree>
    <p:extLst>
      <p:ext uri="{BB962C8B-B14F-4D97-AF65-F5344CB8AC3E}">
        <p14:creationId xmlns:p14="http://schemas.microsoft.com/office/powerpoint/2010/main" val="37606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Quai de chargement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9017" y="1001308"/>
            <a:ext cx="94488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Programme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Sécuriser l’usage du quai de chargement conformément à la note de flux du </a:t>
            </a:r>
            <a:r>
              <a:rPr lang="fr-FR" altLang="fr-FR" dirty="0" err="1" smtClean="0"/>
              <a:t>datacenter</a:t>
            </a: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Articulation avec l’opération </a:t>
            </a:r>
            <a:r>
              <a:rPr lang="fr-FR" altLang="fr-FR" dirty="0" err="1"/>
              <a:t>ExSi</a:t>
            </a:r>
            <a:r>
              <a:rPr lang="fr-FR" altLang="fr-FR" dirty="0"/>
              <a:t> : réaménagement des espaces de stockage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Recrutement d’un MOE sur le marché « Prestations Intellectuelles » de la PFRA</a:t>
            </a:r>
            <a:endParaRPr lang="fr-FR" altLang="fr-FR" dirty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Réunion de concertation le 16 septembre avec BAGT et BSIP sur la gestion des flux de matériel après travaux</a:t>
            </a:r>
            <a:endParaRPr lang="fr-FR" altLang="fr-FR" dirty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Point d’avancement : MOE attribuée à </a:t>
            </a:r>
            <a:r>
              <a:rPr lang="fr-FR" altLang="fr-FR" dirty="0" err="1" smtClean="0"/>
              <a:t>Ovalee</a:t>
            </a: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Date prévisionnelle de réception : Juin 2021</a:t>
            </a:r>
          </a:p>
        </p:txBody>
      </p:sp>
    </p:spTree>
    <p:extLst>
      <p:ext uri="{BB962C8B-B14F-4D97-AF65-F5344CB8AC3E}">
        <p14:creationId xmlns:p14="http://schemas.microsoft.com/office/powerpoint/2010/main" val="29865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"/>
          </p:nvPr>
        </p:nvSpPr>
        <p:spPr>
          <a:xfrm>
            <a:off x="520746" y="1345252"/>
            <a:ext cx="8718457" cy="4261918"/>
          </a:xfrm>
        </p:spPr>
        <p:txBody>
          <a:bodyPr>
            <a:normAutofit/>
          </a:bodyPr>
          <a:lstStyle/>
          <a:p>
            <a:endParaRPr lang="fr-FR" sz="17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latin typeface="Arial" panose="020B0604020202020204" pitchFamily="34" charset="0"/>
              </a:rPr>
              <a:t>Présentation du programme de travaux :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latin typeface="Arial" panose="020B0604020202020204" pitchFamily="34" charset="0"/>
              </a:rPr>
              <a:t>une mise aux normes en matière d’accessibilité aux personnes à mobilité réduite, de sécurité incendie et d’installations informatiques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latin typeface="Arial" panose="020B0604020202020204" pitchFamily="34" charset="0"/>
              </a:rPr>
              <a:t>une valorisation de l’existant en créant des surfaces supplémentaires (deux surélévations) et en améliorant le confort des </a:t>
            </a:r>
            <a:r>
              <a:rPr lang="fr-FR" sz="1600" dirty="0" smtClean="0">
                <a:latin typeface="Arial" panose="020B0604020202020204" pitchFamily="34" charset="0"/>
              </a:rPr>
              <a:t>agents</a:t>
            </a:r>
            <a:endParaRPr lang="fr-FR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fr-FR" sz="1800" b="1" dirty="0">
                <a:latin typeface="Arial" panose="020B0604020202020204" pitchFamily="34" charset="0"/>
              </a:rPr>
              <a:t>Les dates clefs prévisionnelles :</a:t>
            </a:r>
          </a:p>
          <a:p>
            <a:endParaRPr lang="fr-FR" sz="6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>
                <a:latin typeface="Arial" panose="020B0604020202020204" pitchFamily="34" charset="0"/>
              </a:rPr>
              <a:t>Déménagement </a:t>
            </a:r>
            <a:r>
              <a:rPr lang="fr-FR" sz="1500" dirty="0" smtClean="0">
                <a:latin typeface="Arial" panose="020B0604020202020204" pitchFamily="34" charset="0"/>
              </a:rPr>
              <a:t>du bâtiment E vers </a:t>
            </a:r>
            <a:r>
              <a:rPr lang="fr-FR" sz="1500" dirty="0">
                <a:latin typeface="Arial" panose="020B0604020202020204" pitchFamily="34" charset="0"/>
              </a:rPr>
              <a:t>Maine </a:t>
            </a:r>
            <a:r>
              <a:rPr lang="fr-FR" sz="1500" dirty="0" smtClean="0">
                <a:latin typeface="Arial" panose="020B0604020202020204" pitchFamily="34" charset="0"/>
              </a:rPr>
              <a:t>: de juillet à octobre 2020</a:t>
            </a:r>
            <a:endParaRPr lang="fr-FR" sz="1500" dirty="0">
              <a:latin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 smtClean="0">
                <a:latin typeface="Arial" panose="020B0604020202020204" pitchFamily="34" charset="0"/>
              </a:rPr>
              <a:t>Installation de chantier : octobre 2020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 smtClean="0">
                <a:latin typeface="Arial" panose="020B0604020202020204" pitchFamily="34" charset="0"/>
              </a:rPr>
              <a:t>Début des démolitions et gros œuvre : décembre 2020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Fin des travaux : 1</a:t>
            </a:r>
            <a:r>
              <a:rPr lang="fr-FR" sz="1500" kern="1200" baseline="30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er</a:t>
            </a:r>
            <a:r>
              <a:rPr lang="fr-FR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trimestre 2022 </a:t>
            </a:r>
          </a:p>
          <a:p>
            <a:pPr marL="0" indent="0">
              <a:buNone/>
            </a:pPr>
            <a:endParaRPr lang="fr-FR" sz="15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CEPHYA III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9017" y="1001308"/>
            <a:ext cx="944880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Projet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A l’instar de ce qui a été réalisé sur les sites parisiens de l’AC (CEPHYA I et II), est prévu la mise en œuvre d’un dispositif étendu et rénové pour le contrôle d’accès, intégrant également l’anti-intrusion et la vidéosurveillance (CEPHYA III)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Marché de travaux notifié à la société SPIE en juin 2019, avec sous-traitance NEDAP (éditeur du logiciel de contrôle d’accès) + maitrise d’</a:t>
            </a:r>
            <a:r>
              <a:rPr lang="fr-FR" altLang="fr-FR" dirty="0" err="1" smtClean="0"/>
              <a:t>oeuvre</a:t>
            </a:r>
            <a:r>
              <a:rPr lang="fr-FR" altLang="fr-FR" dirty="0" smtClean="0"/>
              <a:t> GLI</a:t>
            </a:r>
            <a:endParaRPr lang="fr-FR" altLang="fr-FR" dirty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Décalage constaté dans la finalisation des travaux du fait de la complexité du dispositif, à articuler également avec le dispositif parisien, des retards d’entreprise et de l’impact de la crise sanitaire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Date prévisionnelle de réception : début mars (réception provisoire), début mai (réception définitive)</a:t>
            </a:r>
          </a:p>
        </p:txBody>
      </p:sp>
    </p:spTree>
    <p:extLst>
      <p:ext uri="{BB962C8B-B14F-4D97-AF65-F5344CB8AC3E}">
        <p14:creationId xmlns:p14="http://schemas.microsoft.com/office/powerpoint/2010/main" val="34422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80287" y="1894204"/>
            <a:ext cx="875968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200" dirty="0" smtClean="0"/>
              <a:t>Devis </a:t>
            </a:r>
            <a:r>
              <a:rPr lang="fr-FR" sz="2200" dirty="0"/>
              <a:t>en cours pour travaux d’électricité (éclairage du </a:t>
            </a:r>
            <a:r>
              <a:rPr lang="fr-FR" sz="2200" dirty="0" err="1"/>
              <a:t>scramble</a:t>
            </a:r>
            <a:r>
              <a:rPr lang="fr-FR" sz="2200" dirty="0"/>
              <a:t>, des salles de restauration et partie cuisson, changement du disjoncteur général)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Travaux </a:t>
            </a:r>
            <a:r>
              <a:rPr lang="fr-FR" sz="2200" dirty="0" smtClean="0"/>
              <a:t>terminés sur </a:t>
            </a:r>
            <a:r>
              <a:rPr lang="fr-FR" sz="2200" dirty="0"/>
              <a:t>les sanitaires-douches </a:t>
            </a:r>
            <a:r>
              <a:rPr lang="fr-FR" sz="2200" dirty="0" smtClean="0"/>
              <a:t>« Homme » et « Femme », utilisés </a:t>
            </a:r>
            <a:r>
              <a:rPr lang="fr-FR" sz="2200" dirty="0"/>
              <a:t>par les employés  de </a:t>
            </a:r>
            <a:r>
              <a:rPr lang="fr-FR" sz="2200" dirty="0" smtClean="0"/>
              <a:t>l’AURI 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200" dirty="0" smtClean="0"/>
              <a:t>Changement de disjoncteur électrique - installations AURI programmé début 2021</a:t>
            </a:r>
            <a:endParaRPr lang="fr-FR" sz="22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Barbet de Jouy - RIA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76649" y="2025919"/>
            <a:ext cx="36862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Remise en février </a:t>
            </a:r>
            <a:r>
              <a:rPr lang="fr-FR" sz="2000" dirty="0" smtClean="0"/>
              <a:t>2020 des </a:t>
            </a:r>
            <a:r>
              <a:rPr lang="fr-FR" sz="2000" dirty="0"/>
              <a:t>études de faisabilité (sur base de 2 scénarios)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Désignation MOE : fin 2020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Etudes : 2021</a:t>
            </a:r>
            <a:endParaRPr lang="fr-FR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Travaux </a:t>
            </a:r>
            <a:r>
              <a:rPr lang="fr-FR" sz="2000" dirty="0"/>
              <a:t>: </a:t>
            </a:r>
            <a:r>
              <a:rPr lang="fr-FR" sz="2000" dirty="0" smtClean="0"/>
              <a:t>2022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Barbet de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Jouy - Projet de requalification de l’entrée du site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282" y="1746739"/>
            <a:ext cx="4867817" cy="36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465579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r>
              <a:rPr lang="fr-FR" sz="2000" b="1" dirty="0" smtClean="0"/>
              <a:t>Varenne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Bilan </a:t>
            </a:r>
            <a:r>
              <a:rPr lang="fr-FR" sz="2000" dirty="0"/>
              <a:t>des fenêtres remplacées : 97 unités sur les bâtiments A, B et C, compris remplacement des stores sur l’ensemble des façades (hors exposition Nord) et mise aux normes des garde-corps 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Recrutement effectué d’un maitre d’œuvre pour étendre le remplacement des huisseries/garde-corps (y/c galerie Sully) sur le bâtiment C – Phases de diagnostic/APS/APD en </a:t>
            </a:r>
            <a:r>
              <a:rPr lang="fr-FR" sz="2000" dirty="0" smtClean="0"/>
              <a:t>cours en vue dépôt permis de construire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Travaux tous sites – Huisseries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17" y="2139962"/>
            <a:ext cx="4602116" cy="30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-1" y="1386270"/>
            <a:ext cx="4841324" cy="425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r>
              <a:rPr lang="fr-FR" sz="2000" b="1" dirty="0" smtClean="0"/>
              <a:t>Barbet de Jouy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endParaRPr lang="fr-FR" sz="1050" dirty="0" smtClean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Bilan </a:t>
            </a:r>
            <a:r>
              <a:rPr lang="fr-FR" sz="2000" dirty="0"/>
              <a:t>des fenêtres remplacées : 140 unités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Levée de réserves </a:t>
            </a:r>
            <a:r>
              <a:rPr lang="fr-FR" sz="2000" dirty="0" smtClean="0"/>
              <a:t>faite</a:t>
            </a:r>
            <a:endParaRPr lang="fr-FR" sz="2000" dirty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M</a:t>
            </a:r>
            <a:r>
              <a:rPr lang="fr-FR" sz="2000" dirty="0" smtClean="0"/>
              <a:t>aitre d’œuvre recruté pour l’extension du remplacement </a:t>
            </a:r>
            <a:r>
              <a:rPr lang="fr-FR" sz="2000" dirty="0"/>
              <a:t>des huisseries sur le </a:t>
            </a:r>
            <a:r>
              <a:rPr lang="fr-FR" sz="2000" dirty="0" smtClean="0"/>
              <a:t>site (environ 470) </a:t>
            </a:r>
            <a:r>
              <a:rPr lang="fr-FR" sz="2000" dirty="0"/>
              <a:t>et pour la rénovation de la toiture côté </a:t>
            </a:r>
            <a:r>
              <a:rPr lang="fr-FR" sz="2000" dirty="0" smtClean="0"/>
              <a:t>Sud – Diagnostic et étude en cours</a:t>
            </a:r>
            <a:endParaRPr lang="fr-FR" sz="2000" dirty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Remplacement de stores intérieurs dégradés sur demandes des MAG (fait)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Travaux tous sites – Huisseries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723" y="2171476"/>
            <a:ext cx="4494329" cy="33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-1" y="1306758"/>
            <a:ext cx="48413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smtClean="0"/>
              <a:t>Lancement des études </a:t>
            </a:r>
            <a:r>
              <a:rPr lang="fr-FR" sz="2000" dirty="0" smtClean="0"/>
              <a:t>de la signalétique du bâtiment E : 1</a:t>
            </a:r>
            <a:r>
              <a:rPr lang="fr-FR" sz="2000" baseline="30000" dirty="0" smtClean="0"/>
              <a:t>er</a:t>
            </a:r>
            <a:r>
              <a:rPr lang="fr-FR" sz="2000" dirty="0" smtClean="0"/>
              <a:t> trimestre 2021. 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Travaux tous sites –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Signalétique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46" y="1427843"/>
            <a:ext cx="2240203" cy="47468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2692138"/>
            <a:ext cx="2016048" cy="12179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1427843"/>
            <a:ext cx="2016048" cy="11518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4022501"/>
            <a:ext cx="2016047" cy="21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65" y="1153328"/>
            <a:ext cx="16703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b="1" dirty="0">
              <a:latin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32992" y="142548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r="15049"/>
          <a:stretch/>
        </p:blipFill>
        <p:spPr>
          <a:xfrm>
            <a:off x="190500" y="604213"/>
            <a:ext cx="4749990" cy="41773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25143" y="186158"/>
            <a:ext cx="4343217" cy="4555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/>
            <a:r>
              <a:rPr lang="fr-FR" sz="1400" b="1" dirty="0">
                <a:latin typeface="Arial" panose="020B0604020202020204" pitchFamily="34" charset="0"/>
              </a:rPr>
              <a:t>Travaux </a:t>
            </a:r>
            <a:r>
              <a:rPr lang="fr-FR" sz="1400" b="1" dirty="0" smtClean="0">
                <a:latin typeface="Arial" panose="020B0604020202020204" pitchFamily="34" charset="0"/>
              </a:rPr>
              <a:t>bruyants </a:t>
            </a:r>
            <a:r>
              <a:rPr lang="fr-FR" sz="1100" b="1" dirty="0" smtClean="0">
                <a:latin typeface="Arial" panose="020B0604020202020204" pitchFamily="34" charset="0"/>
              </a:rPr>
              <a:t>(planning prévisionnel)</a:t>
            </a:r>
            <a:endParaRPr lang="fr-FR" sz="1100" dirty="0">
              <a:latin typeface="Arial" panose="020B0604020202020204" pitchFamily="34" charset="0"/>
            </a:endParaRPr>
          </a:p>
          <a:p>
            <a:pPr marL="266700"/>
            <a:endParaRPr lang="fr-FR" sz="1400" dirty="0" smtClean="0">
              <a:latin typeface="Arial" panose="020B0604020202020204" pitchFamily="34" charset="0"/>
            </a:endParaRPr>
          </a:p>
          <a:p>
            <a:pPr marL="266700"/>
            <a:endParaRPr lang="fr-FR" sz="800" dirty="0" smtClean="0"/>
          </a:p>
          <a:p>
            <a:pPr marL="266700"/>
            <a:r>
              <a:rPr lang="fr-FR" sz="1200" b="1" dirty="0">
                <a:latin typeface="Arial" panose="020B0604020202020204" pitchFamily="34" charset="0"/>
              </a:rPr>
              <a:t>Planning des </a:t>
            </a:r>
            <a:r>
              <a:rPr lang="fr-FR" sz="1200" b="1" dirty="0" smtClean="0">
                <a:latin typeface="Arial" panose="020B0604020202020204" pitchFamily="34" charset="0"/>
              </a:rPr>
              <a:t>travaux </a:t>
            </a:r>
            <a:r>
              <a:rPr lang="fr-FR" sz="1200" b="1" dirty="0">
                <a:latin typeface="Arial" panose="020B0604020202020204" pitchFamily="34" charset="0"/>
              </a:rPr>
              <a:t>:</a:t>
            </a:r>
          </a:p>
          <a:p>
            <a:pPr marL="438150" indent="-171450">
              <a:buFont typeface="Arial" panose="020B0604020202020204" pitchFamily="34" charset="0"/>
              <a:buChar char="•"/>
            </a:pPr>
            <a:endParaRPr lang="fr-FR" sz="1100" dirty="0" smtClean="0"/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100" dirty="0"/>
              <a:t>Les travaux </a:t>
            </a:r>
            <a:r>
              <a:rPr lang="fr-FR" sz="1100" dirty="0" smtClean="0"/>
              <a:t>à </a:t>
            </a:r>
            <a:r>
              <a:rPr lang="fr-FR" sz="1100" dirty="0"/>
              <a:t>l’intérieur du bâtiment </a:t>
            </a:r>
            <a:r>
              <a:rPr lang="fr-FR" sz="1100" dirty="0" smtClean="0"/>
              <a:t>E: </a:t>
            </a:r>
            <a:endParaRPr lang="fr-FR" sz="1100" dirty="0"/>
          </a:p>
          <a:p>
            <a:pPr marL="735013" indent="-285750">
              <a:buFontTx/>
              <a:buChar char="-"/>
            </a:pPr>
            <a:r>
              <a:rPr lang="fr-FR" sz="1100" dirty="0"/>
              <a:t>Démolition escalier </a:t>
            </a:r>
            <a:r>
              <a:rPr lang="fr-FR" sz="1100" dirty="0" smtClean="0"/>
              <a:t>Nord – fin janvier à fin février</a:t>
            </a:r>
            <a:endParaRPr lang="fr-FR" sz="1100" dirty="0" smtClean="0">
              <a:solidFill>
                <a:srgbClr val="FF0000"/>
              </a:solidFill>
            </a:endParaRPr>
          </a:p>
          <a:p>
            <a:pPr marL="735013" indent="-285750">
              <a:buFontTx/>
              <a:buChar char="-"/>
            </a:pPr>
            <a:r>
              <a:rPr lang="fr-FR" sz="1100" dirty="0" smtClean="0"/>
              <a:t>Démolition des sheds et du hall d’entrée entre mi décembre et mi janvier 2021 </a:t>
            </a:r>
          </a:p>
          <a:p>
            <a:pPr marL="735013" indent="-285750">
              <a:buFontTx/>
              <a:buChar char="-"/>
            </a:pPr>
            <a:r>
              <a:rPr lang="fr-FR" sz="1100" dirty="0" smtClean="0"/>
              <a:t>Démolition </a:t>
            </a:r>
            <a:r>
              <a:rPr lang="fr-FR" sz="1100" dirty="0"/>
              <a:t>escalier </a:t>
            </a:r>
            <a:r>
              <a:rPr lang="fr-FR" sz="1100" dirty="0" smtClean="0"/>
              <a:t>Sud - </a:t>
            </a:r>
            <a:r>
              <a:rPr lang="fr-FR" sz="1100" dirty="0"/>
              <a:t>avril </a:t>
            </a:r>
            <a:r>
              <a:rPr lang="fr-FR" sz="1100" dirty="0" smtClean="0"/>
              <a:t>2021</a:t>
            </a:r>
          </a:p>
          <a:p>
            <a:pPr marL="449263"/>
            <a:r>
              <a:rPr lang="fr-FR" sz="1100" dirty="0" smtClean="0"/>
              <a:t>S’ensuivront les travaux de construction pour chacune de ces zones durant 2 à 3 mois.</a:t>
            </a:r>
          </a:p>
          <a:p>
            <a:pPr marL="449263"/>
            <a:endParaRPr lang="fr-FR" sz="1100" dirty="0" smtClean="0"/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Arial" panose="020B0604020202020204" pitchFamily="34" charset="0"/>
              </a:rPr>
              <a:t>Les travaux de la surélévation du R+1 et du R+5 : </a:t>
            </a:r>
            <a:endParaRPr lang="fr-FR" sz="1100" dirty="0" smtClean="0"/>
          </a:p>
          <a:p>
            <a:pPr marL="735013" indent="-285750">
              <a:buFontTx/>
              <a:buChar char="-"/>
            </a:pPr>
            <a:r>
              <a:rPr lang="fr-FR" sz="1100" dirty="0" smtClean="0"/>
              <a:t>De mars 2021 à mai 2021 : Extension du R+1</a:t>
            </a:r>
          </a:p>
          <a:p>
            <a:pPr marL="735013" indent="-285750">
              <a:buFontTx/>
              <a:buChar char="-"/>
            </a:pPr>
            <a:r>
              <a:rPr lang="fr-FR" sz="1100" dirty="0" smtClean="0"/>
              <a:t>De mars à juin 2021 : Extension R+5 </a:t>
            </a:r>
            <a:endParaRPr lang="fr-FR" sz="1100" dirty="0" smtClean="0">
              <a:solidFill>
                <a:srgbClr val="FF0000"/>
              </a:solidFill>
            </a:endParaRPr>
          </a:p>
          <a:p>
            <a:pPr marL="449263"/>
            <a:endParaRPr lang="fr-FR" sz="1100" dirty="0">
              <a:solidFill>
                <a:srgbClr val="FF0000"/>
              </a:solidFill>
            </a:endParaRPr>
          </a:p>
          <a:p>
            <a:pPr marL="449263"/>
            <a:r>
              <a:rPr lang="fr-FR" sz="1100" dirty="0" smtClean="0"/>
              <a:t>Fin des travaux de gros œuvre : été 2021</a:t>
            </a:r>
            <a:endParaRPr lang="fr-FR" sz="1100" dirty="0">
              <a:solidFill>
                <a:srgbClr val="FF0000"/>
              </a:solidFill>
            </a:endParaRPr>
          </a:p>
          <a:p>
            <a:pPr marL="449263"/>
            <a:endParaRPr lang="fr-FR" sz="1100" dirty="0" smtClean="0">
              <a:solidFill>
                <a:srgbClr val="FF0000"/>
              </a:solidFill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100" dirty="0" smtClean="0"/>
              <a:t>Ponctuellement, des </a:t>
            </a:r>
            <a:r>
              <a:rPr lang="fr-FR" sz="1100" dirty="0"/>
              <a:t>interventions bruyantes </a:t>
            </a:r>
            <a:r>
              <a:rPr lang="fr-FR" sz="1100" dirty="0" smtClean="0"/>
              <a:t>sont </a:t>
            </a:r>
            <a:r>
              <a:rPr lang="fr-FR" sz="1100" dirty="0"/>
              <a:t>prévues aux périodes suivantes </a:t>
            </a:r>
            <a:r>
              <a:rPr lang="fr-FR" sz="1100" dirty="0" smtClean="0"/>
              <a:t>:</a:t>
            </a:r>
            <a:r>
              <a:rPr lang="fr-FR" sz="1100" dirty="0"/>
              <a:t/>
            </a:r>
            <a:br>
              <a:rPr lang="fr-FR" sz="1100" dirty="0"/>
            </a:br>
            <a:r>
              <a:rPr lang="fr-FR" sz="1100" dirty="0" smtClean="0"/>
              <a:t>- novembre 2020 à février 2021: la </a:t>
            </a:r>
            <a:r>
              <a:rPr lang="fr-FR" sz="1100" dirty="0"/>
              <a:t>mise en place de la </a:t>
            </a:r>
            <a:r>
              <a:rPr lang="fr-FR" sz="1100" dirty="0" smtClean="0"/>
              <a:t>grue et montage </a:t>
            </a:r>
            <a:r>
              <a:rPr lang="fr-FR" sz="1100" dirty="0"/>
              <a:t>des </a:t>
            </a:r>
            <a:r>
              <a:rPr lang="fr-FR" sz="1100" dirty="0" smtClean="0"/>
              <a:t>échafaudages </a:t>
            </a:r>
            <a:r>
              <a:rPr lang="fr-FR" sz="1100" dirty="0">
                <a:solidFill>
                  <a:srgbClr val="FF0000"/>
                </a:solidFill>
              </a:rPr>
              <a:t/>
            </a:r>
            <a:br>
              <a:rPr lang="fr-FR" sz="1100" dirty="0">
                <a:solidFill>
                  <a:srgbClr val="FF0000"/>
                </a:solidFill>
              </a:rPr>
            </a:br>
            <a:r>
              <a:rPr lang="fr-FR" sz="1100" dirty="0" smtClean="0"/>
              <a:t>- octobre/novembre 2021 : le </a:t>
            </a:r>
            <a:r>
              <a:rPr lang="fr-FR" sz="1100" dirty="0"/>
              <a:t>démontage de la </a:t>
            </a:r>
            <a:r>
              <a:rPr lang="fr-FR" sz="1100" dirty="0" smtClean="0"/>
              <a:t>grue et démontage </a:t>
            </a:r>
            <a:r>
              <a:rPr lang="fr-FR" sz="1100" dirty="0"/>
              <a:t>des </a:t>
            </a:r>
            <a:r>
              <a:rPr lang="fr-FR" sz="1100" dirty="0" smtClean="0"/>
              <a:t>échafaudages</a:t>
            </a:r>
            <a:endParaRPr lang="fr-FR" sz="1100" dirty="0">
              <a:latin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488" y="4741251"/>
            <a:ext cx="8150775" cy="16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3388" y="113868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Montage de la grue :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095" y="3960634"/>
            <a:ext cx="1656376" cy="16971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88" y="1508017"/>
            <a:ext cx="2388948" cy="41750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95" y="1508017"/>
            <a:ext cx="3351468" cy="237314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663" y="1508016"/>
            <a:ext cx="3122730" cy="414972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571" y="3977446"/>
            <a:ext cx="1533992" cy="16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3389" y="1224514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Rencontre avec l’ABF (Prototype façade) :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5" y="1593846"/>
            <a:ext cx="2123546" cy="19236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29" y="2036401"/>
            <a:ext cx="3569021" cy="32365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b="15944"/>
          <a:stretch/>
        </p:blipFill>
        <p:spPr>
          <a:xfrm>
            <a:off x="195125" y="3654674"/>
            <a:ext cx="2123546" cy="198185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208" y="2036401"/>
            <a:ext cx="3230440" cy="323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3389" y="1224514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Démolition des SHEDS au RDC (galerie Gambetta) :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0" y="2189500"/>
            <a:ext cx="2246624" cy="28682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531" y="3583596"/>
            <a:ext cx="2077946" cy="27985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232" y="1224514"/>
            <a:ext cx="2497679" cy="227359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169" y="1593846"/>
            <a:ext cx="2639715" cy="4109113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V="1">
            <a:off x="4976037" y="3211033"/>
            <a:ext cx="1659195" cy="1771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9" idx="1"/>
          </p:cNvCxnSpPr>
          <p:nvPr/>
        </p:nvCxnSpPr>
        <p:spPr>
          <a:xfrm>
            <a:off x="4976037" y="4982884"/>
            <a:ext cx="192449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2594344" y="4263656"/>
            <a:ext cx="2381693" cy="719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e libre 18"/>
          <p:cNvSpPr/>
          <p:nvPr/>
        </p:nvSpPr>
        <p:spPr>
          <a:xfrm>
            <a:off x="4483100" y="2749550"/>
            <a:ext cx="628650" cy="2755900"/>
          </a:xfrm>
          <a:custGeom>
            <a:avLst/>
            <a:gdLst>
              <a:gd name="connsiteX0" fmla="*/ 298450 w 628650"/>
              <a:gd name="connsiteY0" fmla="*/ 0 h 2755900"/>
              <a:gd name="connsiteX1" fmla="*/ 0 w 628650"/>
              <a:gd name="connsiteY1" fmla="*/ 6350 h 2755900"/>
              <a:gd name="connsiteX2" fmla="*/ 0 w 628650"/>
              <a:gd name="connsiteY2" fmla="*/ 2755900 h 2755900"/>
              <a:gd name="connsiteX3" fmla="*/ 628650 w 628650"/>
              <a:gd name="connsiteY3" fmla="*/ 2749550 h 2755900"/>
              <a:gd name="connsiteX4" fmla="*/ 622300 w 628650"/>
              <a:gd name="connsiteY4" fmla="*/ 450850 h 2755900"/>
              <a:gd name="connsiteX5" fmla="*/ 304800 w 628650"/>
              <a:gd name="connsiteY5" fmla="*/ 469900 h 2755900"/>
              <a:gd name="connsiteX6" fmla="*/ 298450 w 628650"/>
              <a:gd name="connsiteY6" fmla="*/ 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650" h="2755900">
                <a:moveTo>
                  <a:pt x="298450" y="0"/>
                </a:moveTo>
                <a:lnTo>
                  <a:pt x="0" y="6350"/>
                </a:lnTo>
                <a:lnTo>
                  <a:pt x="0" y="2755900"/>
                </a:lnTo>
                <a:lnTo>
                  <a:pt x="628650" y="2749550"/>
                </a:lnTo>
                <a:cubicBezTo>
                  <a:pt x="626533" y="1983317"/>
                  <a:pt x="624417" y="1217083"/>
                  <a:pt x="622300" y="450850"/>
                </a:cubicBezTo>
                <a:lnTo>
                  <a:pt x="304800" y="469900"/>
                </a:lnTo>
                <a:cubicBezTo>
                  <a:pt x="302683" y="313267"/>
                  <a:pt x="300567" y="156633"/>
                  <a:pt x="298450" y="0"/>
                </a:cubicBezTo>
                <a:close/>
              </a:path>
            </a:pathLst>
          </a:custGeom>
          <a:solidFill>
            <a:srgbClr val="00B0F0">
              <a:alpha val="4588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r>
              <a:rPr lang="fr-FR" sz="1600" b="1" dirty="0" smtClean="0">
                <a:latin typeface="Arial" panose="020B0604020202020204" pitchFamily="34" charset="0"/>
              </a:rPr>
              <a:t>Mesures permettant de limiter les nuisances liées aux travaux bruyants (planning prévisionnel) :</a:t>
            </a:r>
          </a:p>
          <a:p>
            <a:pPr marL="266700"/>
            <a:endParaRPr lang="fr-FR" sz="1400" dirty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</a:rPr>
              <a:t>Libération </a:t>
            </a:r>
            <a:r>
              <a:rPr lang="fr-FR" sz="1600" dirty="0">
                <a:latin typeface="Arial" panose="020B0604020202020204" pitchFamily="34" charset="0"/>
              </a:rPr>
              <a:t>des bureaux à proximité directe de la zone travaux </a:t>
            </a:r>
            <a:r>
              <a:rPr lang="fr-FR" sz="1600" dirty="0" smtClean="0">
                <a:latin typeface="Arial" panose="020B0604020202020204" pitchFamily="34" charset="0"/>
              </a:rPr>
              <a:t>dans le bâtiment C et dans le bâtiment D2’ </a:t>
            </a:r>
          </a:p>
          <a:p>
            <a:pPr marL="438150" indent="-171450"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</a:rPr>
              <a:t>Cloisons acoustiques aux jonctions entre bâtiments</a:t>
            </a:r>
            <a:endParaRPr lang="fr-FR" sz="1600" dirty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</a:rPr>
              <a:t>Double bâche acoustique sur les échafaudages côté jardin</a:t>
            </a:r>
          </a:p>
          <a:p>
            <a:pPr marL="266700"/>
            <a:endParaRPr lang="fr-FR" sz="1600" dirty="0" smtClean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</a:rPr>
              <a:t>Réalisation de la majorité des travaux de gros œuvre très bruyants (démolition </a:t>
            </a:r>
            <a:r>
              <a:rPr lang="fr-FR" sz="1600" dirty="0">
                <a:latin typeface="Arial" panose="020B0604020202020204" pitchFamily="34" charset="0"/>
              </a:rPr>
              <a:t>des sheds (extension R+1</a:t>
            </a:r>
            <a:r>
              <a:rPr lang="fr-FR" sz="1600" dirty="0" smtClean="0">
                <a:latin typeface="Arial" panose="020B0604020202020204" pitchFamily="34" charset="0"/>
              </a:rPr>
              <a:t>), démolition de la cage nord) durant </a:t>
            </a:r>
            <a:r>
              <a:rPr lang="fr-FR" sz="1600" u="sng" dirty="0" smtClean="0">
                <a:latin typeface="Arial" panose="020B0604020202020204" pitchFamily="34" charset="0"/>
              </a:rPr>
              <a:t>les congés d’hiver 2020 -2021</a:t>
            </a:r>
            <a:endParaRPr lang="fr-FR" sz="1600" u="sng" dirty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endParaRPr lang="fr-FR" sz="1600" u="sng" dirty="0" smtClean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C</a:t>
            </a:r>
            <a:r>
              <a:rPr lang="fr-FR" sz="1600" dirty="0" smtClean="0">
                <a:latin typeface="Arial" panose="020B0604020202020204" pitchFamily="34" charset="0"/>
              </a:rPr>
              <a:t>ommunication : plaquette </a:t>
            </a:r>
            <a:r>
              <a:rPr lang="fr-FR" sz="1600" dirty="0">
                <a:latin typeface="Arial" panose="020B0604020202020204" pitchFamily="34" charset="0"/>
              </a:rPr>
              <a:t>de </a:t>
            </a:r>
            <a:r>
              <a:rPr lang="fr-FR" sz="1600" dirty="0" smtClean="0">
                <a:latin typeface="Arial" panose="020B0604020202020204" pitchFamily="34" charset="0"/>
              </a:rPr>
              <a:t>communication, diffusion hebdomadaire d’un </a:t>
            </a:r>
            <a:r>
              <a:rPr lang="fr-FR" sz="1600" dirty="0" err="1" smtClean="0">
                <a:latin typeface="Arial" panose="020B0604020202020204" pitchFamily="34" charset="0"/>
              </a:rPr>
              <a:t>InfoSDLP</a:t>
            </a:r>
            <a:r>
              <a:rPr lang="fr-FR" sz="1600" dirty="0" smtClean="0">
                <a:latin typeface="Arial" panose="020B0604020202020204" pitchFamily="34" charset="0"/>
              </a:rPr>
              <a:t> sur l’avancement du chantier et les nuisances sonores), ouverture d’une page Intranet sur le suivi du chantier.</a:t>
            </a:r>
            <a:endParaRPr lang="fr-FR" sz="1600" dirty="0">
              <a:latin typeface="Arial" panose="020B0604020202020204" pitchFamily="34" charset="0"/>
            </a:endParaRPr>
          </a:p>
          <a:p>
            <a:pPr marL="1192213" lvl="1" indent="-285750">
              <a:buFontTx/>
              <a:buChar char="-"/>
            </a:pPr>
            <a:endParaRPr lang="fr-FR" sz="1400" dirty="0" smtClean="0"/>
          </a:p>
          <a:p>
            <a:pPr marL="266700"/>
            <a:endParaRPr lang="fr-FR" sz="10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297498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"/>
          </p:nvPr>
        </p:nvSpPr>
        <p:spPr>
          <a:xfrm>
            <a:off x="500902" y="1322821"/>
            <a:ext cx="8718457" cy="4477578"/>
          </a:xfrm>
        </p:spPr>
        <p:txBody>
          <a:bodyPr>
            <a:normAutofit/>
          </a:bodyPr>
          <a:lstStyle/>
          <a:p>
            <a:r>
              <a:rPr lang="fr-FR" sz="1600" b="1" dirty="0" smtClean="0">
                <a:latin typeface="Arial" panose="020B0604020202020204" pitchFamily="34" charset="0"/>
              </a:rPr>
              <a:t>Impact des travaux sur l’utilisation du site :</a:t>
            </a:r>
          </a:p>
          <a:p>
            <a:endParaRPr lang="fr-FR" sz="1400" b="1" dirty="0">
              <a:latin typeface="Arial" panose="020B0604020202020204" pitchFamily="34" charset="0"/>
            </a:endParaRPr>
          </a:p>
          <a:p>
            <a:pPr lvl="1"/>
            <a:r>
              <a:rPr lang="fr-FR" sz="1600" dirty="0"/>
              <a:t>Neutralisation du parking sous-terrain de </a:t>
            </a:r>
            <a:r>
              <a:rPr lang="fr-FR" sz="1600" dirty="0" smtClean="0"/>
              <a:t>Varenne à partir du 21 septembre 2020.</a:t>
            </a:r>
            <a:endParaRPr lang="fr-FR" sz="1600" dirty="0"/>
          </a:p>
          <a:p>
            <a:pPr lvl="1"/>
            <a:r>
              <a:rPr lang="fr-FR" sz="1600" dirty="0"/>
              <a:t>Neutralisation des cours n°3 et 4 ainsi que de la cour n°2 partiellement.</a:t>
            </a:r>
          </a:p>
          <a:p>
            <a:pPr lvl="1"/>
            <a:r>
              <a:rPr lang="fr-FR" sz="1600" dirty="0"/>
              <a:t>Neutralisation des salles de réunion du RDC (Salle Gambetta, </a:t>
            </a:r>
            <a:r>
              <a:rPr lang="fr-FR" sz="1600" dirty="0" err="1"/>
              <a:t>Trémouille</a:t>
            </a:r>
            <a:r>
              <a:rPr lang="fr-FR" sz="1600" dirty="0"/>
              <a:t>, Sycomore, </a:t>
            </a:r>
            <a:r>
              <a:rPr lang="fr-FR" sz="1600" dirty="0" err="1"/>
              <a:t>visio</a:t>
            </a:r>
            <a:r>
              <a:rPr lang="fr-FR" sz="1600" dirty="0"/>
              <a:t>) et du sous-sol (</a:t>
            </a:r>
            <a:r>
              <a:rPr lang="fr-FR" sz="1600" dirty="0" err="1"/>
              <a:t>Epicea</a:t>
            </a:r>
            <a:r>
              <a:rPr lang="fr-FR" sz="1600" dirty="0"/>
              <a:t>, Acacia, Olivier et nouvelles salles créées)</a:t>
            </a:r>
          </a:p>
          <a:p>
            <a:pPr marL="266700" indent="0">
              <a:buNone/>
            </a:pPr>
            <a:endParaRPr lang="fr-FR" sz="1400" dirty="0" smtClean="0">
              <a:latin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</a:rPr>
              <a:t>Recherche de solutions de remplacement </a:t>
            </a:r>
            <a:r>
              <a:rPr lang="fr-FR" sz="1600" b="1" dirty="0" smtClean="0">
                <a:latin typeface="Arial" panose="020B0604020202020204" pitchFamily="34" charset="0"/>
              </a:rPr>
              <a:t>:</a:t>
            </a:r>
          </a:p>
          <a:p>
            <a:endParaRPr lang="fr-FR" sz="1600" b="1" dirty="0" smtClean="0">
              <a:latin typeface="Arial" panose="020B0604020202020204" pitchFamily="34" charset="0"/>
            </a:endParaRPr>
          </a:p>
          <a:p>
            <a:pPr lvl="1"/>
            <a:r>
              <a:rPr lang="fr-FR" sz="1600" dirty="0" smtClean="0"/>
              <a:t>Mise </a:t>
            </a:r>
            <a:r>
              <a:rPr lang="fr-FR" sz="1600" dirty="0"/>
              <a:t>à disposition </a:t>
            </a:r>
            <a:r>
              <a:rPr lang="fr-FR" sz="1600" dirty="0" smtClean="0"/>
              <a:t>de </a:t>
            </a:r>
            <a:r>
              <a:rPr lang="fr-FR" sz="1600" dirty="0"/>
              <a:t>deux salles de réunion du bâtiment B du site de Maine et la salle du RDC du Bâtiment A  </a:t>
            </a:r>
            <a:r>
              <a:rPr lang="fr-FR" sz="1600" dirty="0" smtClean="0"/>
              <a:t>(</a:t>
            </a:r>
            <a:r>
              <a:rPr lang="fr-FR" sz="1600" dirty="0" err="1" smtClean="0"/>
              <a:t>Mosar</a:t>
            </a:r>
            <a:r>
              <a:rPr lang="fr-FR" sz="1600" dirty="0" smtClean="0"/>
              <a:t>). </a:t>
            </a:r>
            <a:endParaRPr lang="fr-FR" sz="1600" dirty="0"/>
          </a:p>
          <a:p>
            <a:pPr lvl="1"/>
            <a:r>
              <a:rPr lang="fr-FR" sz="1600" dirty="0"/>
              <a:t>M</a:t>
            </a:r>
            <a:r>
              <a:rPr lang="fr-FR" sz="1600" dirty="0" smtClean="0"/>
              <a:t>ise </a:t>
            </a:r>
            <a:r>
              <a:rPr lang="fr-FR" sz="1600" dirty="0"/>
              <a:t>à disposition </a:t>
            </a:r>
            <a:r>
              <a:rPr lang="fr-FR" sz="1600" dirty="0" smtClean="0"/>
              <a:t>des trois nouvelles </a:t>
            </a:r>
            <a:r>
              <a:rPr lang="fr-FR" sz="1600" dirty="0"/>
              <a:t>salles de réunion au RDC du bâtiment D du site de Varenne de 9m², 23m² et de 37 </a:t>
            </a:r>
            <a:r>
              <a:rPr lang="fr-FR" sz="1600" dirty="0" smtClean="0"/>
              <a:t>m².</a:t>
            </a:r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FR" sz="15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6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C0ADFFC0-1848-4A1A-9FA7-29CE21F1E016}" vid="{734D923A-6A53-421F-BC6D-7EBB4DB474E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5271</TotalTime>
  <Words>1896</Words>
  <Application>Microsoft Office PowerPoint</Application>
  <PresentationFormat>Personnalisé</PresentationFormat>
  <Paragraphs>333</Paragraphs>
  <Slides>35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52" baseType="lpstr">
      <vt:lpstr>Microsoft YaHei</vt:lpstr>
      <vt:lpstr>SimSun</vt:lpstr>
      <vt:lpstr>Arial</vt:lpstr>
      <vt:lpstr>Arial Unicode MS</vt:lpstr>
      <vt:lpstr>Calibri</vt:lpstr>
      <vt:lpstr>Courier New</vt:lpstr>
      <vt:lpstr>DejaVu Sans</vt:lpstr>
      <vt:lpstr>Mangal</vt:lpstr>
      <vt:lpstr>Open Sans Condensed</vt:lpstr>
      <vt:lpstr>StarSymbol</vt:lpstr>
      <vt:lpstr>Times New Roman</vt:lpstr>
      <vt:lpstr>Wingdings</vt:lpstr>
      <vt:lpstr>Thème1</vt:lpstr>
      <vt:lpstr>Thème Office</vt:lpstr>
      <vt:lpstr>1_Thème Office</vt:lpstr>
      <vt:lpstr>1_Office Theme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dominique.mathon</dc:creator>
  <cp:lastModifiedBy>Jerome CHAUR</cp:lastModifiedBy>
  <cp:revision>428</cp:revision>
  <cp:lastPrinted>2021-02-02T09:16:01Z</cp:lastPrinted>
  <dcterms:created xsi:type="dcterms:W3CDTF">2017-08-30T11:10:31Z</dcterms:created>
  <dcterms:modified xsi:type="dcterms:W3CDTF">2021-02-03T17:02:24Z</dcterms:modified>
</cp:coreProperties>
</file>